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11" r:id="rId4"/>
  </p:sldMasterIdLst>
  <p:notesMasterIdLst>
    <p:notesMasterId r:id="rId16"/>
  </p:notesMasterIdLst>
  <p:sldIdLst>
    <p:sldId id="258" r:id="rId5"/>
    <p:sldId id="260" r:id="rId6"/>
    <p:sldId id="259" r:id="rId7"/>
    <p:sldId id="270" r:id="rId8"/>
    <p:sldId id="261" r:id="rId9"/>
    <p:sldId id="264" r:id="rId10"/>
    <p:sldId id="267" r:id="rId11"/>
    <p:sldId id="271" r:id="rId12"/>
    <p:sldId id="266" r:id="rId13"/>
    <p:sldId id="269" r:id="rId14"/>
    <p:sldId id="26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9E20-C56A-44D1-8C99-ABE668530050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251D5-5EFB-424E-9AA5-EF5945E8A8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4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67DFB8-03DA-4146-8628-A07716B6218A}" type="slidenum">
              <a:rPr lang="it-IT" altLang="it-IT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it-IT" altLang="it-IT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1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91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79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04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5749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252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700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49635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41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42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53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10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212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3103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47093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419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268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833507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817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31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26303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38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77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64365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886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2035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93110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39615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652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022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886447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180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62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59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38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539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729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2151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428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984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55532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4564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1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8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90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4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6267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5910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BANDA ROSSA OPT BOLOGNA RAS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23"/>
          <p:cNvSpPr>
            <a:spLocks noChangeShapeType="1"/>
          </p:cNvSpPr>
          <p:nvPr userDrawn="1"/>
        </p:nvSpPr>
        <p:spPr bwMode="auto">
          <a:xfrm>
            <a:off x="8316913" y="6424615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1028" name="Line 24"/>
          <p:cNvSpPr>
            <a:spLocks noChangeShapeType="1"/>
          </p:cNvSpPr>
          <p:nvPr userDrawn="1"/>
        </p:nvSpPr>
        <p:spPr bwMode="auto">
          <a:xfrm>
            <a:off x="8316913" y="6092827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pic>
        <p:nvPicPr>
          <p:cNvPr id="1029" name="Picture 25" descr="Alma-Mater TAGLIAT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965"/>
            <a:ext cx="12922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92075" y="2"/>
            <a:ext cx="0" cy="1871663"/>
          </a:xfrm>
          <a:prstGeom prst="line">
            <a:avLst/>
          </a:prstGeom>
          <a:noFill/>
          <a:ln w="1905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1031" name="Line 27"/>
          <p:cNvSpPr>
            <a:spLocks noChangeShapeType="1"/>
          </p:cNvSpPr>
          <p:nvPr userDrawn="1"/>
        </p:nvSpPr>
        <p:spPr bwMode="auto">
          <a:xfrm>
            <a:off x="0" y="1870075"/>
            <a:ext cx="83058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1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5" descr="Alma-Mater TAGLIAT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03190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26"/>
          <p:cNvSpPr>
            <a:spLocks noChangeAspect="1" noChangeShapeType="1"/>
          </p:cNvSpPr>
          <p:nvPr userDrawn="1"/>
        </p:nvSpPr>
        <p:spPr bwMode="auto">
          <a:xfrm>
            <a:off x="82551" y="2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2053" name="Line 27"/>
          <p:cNvSpPr>
            <a:spLocks noChangeAspect="1" noChangeShapeType="1"/>
          </p:cNvSpPr>
          <p:nvPr userDrawn="1"/>
        </p:nvSpPr>
        <p:spPr bwMode="auto">
          <a:xfrm>
            <a:off x="1" y="1182690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2054" name="Line 34"/>
          <p:cNvSpPr>
            <a:spLocks noChangeShapeType="1"/>
          </p:cNvSpPr>
          <p:nvPr userDrawn="1"/>
        </p:nvSpPr>
        <p:spPr bwMode="auto">
          <a:xfrm>
            <a:off x="8316913" y="6424615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2055" name="Line 35"/>
          <p:cNvSpPr>
            <a:spLocks noChangeShapeType="1"/>
          </p:cNvSpPr>
          <p:nvPr userDrawn="1"/>
        </p:nvSpPr>
        <p:spPr bwMode="auto">
          <a:xfrm>
            <a:off x="8316913" y="6092827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5" descr="Alma-Mater TAGLIAT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03190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Line 26"/>
          <p:cNvSpPr>
            <a:spLocks noChangeAspect="1" noChangeShapeType="1"/>
          </p:cNvSpPr>
          <p:nvPr userDrawn="1"/>
        </p:nvSpPr>
        <p:spPr bwMode="auto">
          <a:xfrm>
            <a:off x="82551" y="2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2053" name="Line 27"/>
          <p:cNvSpPr>
            <a:spLocks noChangeAspect="1" noChangeShapeType="1"/>
          </p:cNvSpPr>
          <p:nvPr userDrawn="1"/>
        </p:nvSpPr>
        <p:spPr bwMode="auto">
          <a:xfrm>
            <a:off x="1" y="1182690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2054" name="Line 34"/>
          <p:cNvSpPr>
            <a:spLocks noChangeShapeType="1"/>
          </p:cNvSpPr>
          <p:nvPr userDrawn="1"/>
        </p:nvSpPr>
        <p:spPr bwMode="auto">
          <a:xfrm>
            <a:off x="8316913" y="6424615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2055" name="Line 35"/>
          <p:cNvSpPr>
            <a:spLocks noChangeShapeType="1"/>
          </p:cNvSpPr>
          <p:nvPr userDrawn="1"/>
        </p:nvSpPr>
        <p:spPr bwMode="auto">
          <a:xfrm>
            <a:off x="8316913" y="6092827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BADA8-3A90-41A9-BB36-7BC6D2DBF6CE}" type="datetimeFigureOut">
              <a:rPr lang="it-IT" smtClean="0"/>
              <a:t>31/05/2019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59FA-4E4A-4DF2-BD42-233CD5C827F5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36" descr="BANDA ROSSA 2 OPT BOLOGNA RAS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47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Alma-Mater TAGLIAT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" y="103190"/>
            <a:ext cx="846137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6"/>
          <p:cNvSpPr>
            <a:spLocks noChangeAspect="1" noChangeShapeType="1"/>
          </p:cNvSpPr>
          <p:nvPr userDrawn="1"/>
        </p:nvSpPr>
        <p:spPr bwMode="auto">
          <a:xfrm>
            <a:off x="82551" y="2"/>
            <a:ext cx="1588" cy="1184275"/>
          </a:xfrm>
          <a:prstGeom prst="line">
            <a:avLst/>
          </a:prstGeom>
          <a:noFill/>
          <a:ln w="1714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10" name="Line 27"/>
          <p:cNvSpPr>
            <a:spLocks noChangeAspect="1" noChangeShapeType="1"/>
          </p:cNvSpPr>
          <p:nvPr userDrawn="1"/>
        </p:nvSpPr>
        <p:spPr bwMode="auto">
          <a:xfrm>
            <a:off x="1" y="1182690"/>
            <a:ext cx="8266113" cy="1587"/>
          </a:xfrm>
          <a:prstGeom prst="line">
            <a:avLst/>
          </a:prstGeom>
          <a:noFill/>
          <a:ln w="1905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11" name="Line 34"/>
          <p:cNvSpPr>
            <a:spLocks noChangeShapeType="1"/>
          </p:cNvSpPr>
          <p:nvPr userDrawn="1"/>
        </p:nvSpPr>
        <p:spPr bwMode="auto">
          <a:xfrm>
            <a:off x="8316913" y="6424615"/>
            <a:ext cx="0" cy="3524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  <p:sp>
        <p:nvSpPr>
          <p:cNvPr id="12" name="Line 35"/>
          <p:cNvSpPr>
            <a:spLocks noChangeShapeType="1"/>
          </p:cNvSpPr>
          <p:nvPr userDrawn="1"/>
        </p:nvSpPr>
        <p:spPr bwMode="auto">
          <a:xfrm>
            <a:off x="8316913" y="6092827"/>
            <a:ext cx="0" cy="360363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350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0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dia.passerini@unibo.it" TargetMode="External"/><Relationship Id="rId2" Type="http://schemas.openxmlformats.org/officeDocument/2006/relationships/hyperlink" Target="mailto:beatrice.albertini@unibo.it" TargetMode="External"/><Relationship Id="rId1" Type="http://schemas.openxmlformats.org/officeDocument/2006/relationships/slideLayout" Target="../slideLayouts/slideLayout37.xml"/><Relationship Id="rId4" Type="http://schemas.openxmlformats.org/officeDocument/2006/relationships/hyperlink" Target="mailto:serena.bertoni4@unibo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4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9"/>
          <p:cNvSpPr txBox="1">
            <a:spLocks noChangeArrowheads="1"/>
          </p:cNvSpPr>
          <p:nvPr/>
        </p:nvSpPr>
        <p:spPr bwMode="auto">
          <a:xfrm>
            <a:off x="1422499" y="188764"/>
            <a:ext cx="7264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u="none" dirty="0">
                <a:solidFill>
                  <a:srgbClr val="808080"/>
                </a:solidFill>
                <a:latin typeface="Calibri" panose="020F0502020204030204" pitchFamily="34" charset="0"/>
              </a:rPr>
              <a:t>Presentazione argomenti di tesi CFT </a:t>
            </a:r>
            <a:r>
              <a:rPr lang="it-IT" altLang="it-IT" sz="2400" u="none" dirty="0" smtClean="0">
                <a:solidFill>
                  <a:srgbClr val="808080"/>
                </a:solidFill>
                <a:latin typeface="Calibri" panose="020F0502020204030204" pitchFamily="34" charset="0"/>
              </a:rPr>
              <a:t>31-05-2019</a:t>
            </a:r>
            <a:endParaRPr lang="it-IT" altLang="it-IT" sz="2400" u="none" dirty="0">
              <a:solidFill>
                <a:srgbClr val="808080"/>
              </a:solidFill>
              <a:latin typeface="Calibri" panose="020F0502020204030204" pitchFamily="34" charset="0"/>
            </a:endParaRPr>
          </a:p>
        </p:txBody>
      </p:sp>
      <p:sp>
        <p:nvSpPr>
          <p:cNvPr id="5123" name="Text Box 19"/>
          <p:cNvSpPr txBox="1">
            <a:spLocks noChangeArrowheads="1"/>
          </p:cNvSpPr>
          <p:nvPr/>
        </p:nvSpPr>
        <p:spPr bwMode="auto">
          <a:xfrm>
            <a:off x="1328002" y="1846397"/>
            <a:ext cx="624692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000" b="1" i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Pharm</a:t>
            </a:r>
            <a:r>
              <a:rPr lang="it-IT" altLang="it-IT" sz="20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it-IT" altLang="it-IT" sz="2000" b="1" i="1" u="none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Tech</a:t>
            </a:r>
            <a:r>
              <a:rPr lang="it-IT" altLang="it-IT" sz="2000" b="1" i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Lab, Bodoniana (1° piano</a:t>
            </a:r>
            <a:r>
              <a:rPr lang="it-IT" altLang="it-IT" sz="20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 </a:t>
            </a:r>
            <a:endParaRPr lang="it-IT" altLang="it-IT" sz="2000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60000"/>
              </a:spcAft>
            </a:pPr>
            <a:endParaRPr lang="it-IT" altLang="it-IT" sz="20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1517707" y="1146205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-1434986" y="2508117"/>
            <a:ext cx="588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Chi siamo?</a:t>
            </a:r>
            <a:endParaRPr lang="it-IT" altLang="it-IT" sz="2400" b="1" i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754092" y="3376559"/>
            <a:ext cx="6403975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it-IT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Prof.ssa </a:t>
            </a:r>
            <a:r>
              <a:rPr lang="it-IT" sz="1800" i="1" dirty="0">
                <a:latin typeface="Calibri" panose="020F0502020204030204" pitchFamily="34" charset="0"/>
                <a:cs typeface="Arial" panose="020B0604020202020204" pitchFamily="34" charset="0"/>
              </a:rPr>
              <a:t>Beatrice Albertini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it-IT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Prof.ssa Nadia Passerini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it-IT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Dott.ssa Serena Bertoni (assegnista di ricerca)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it-IT" sz="18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Dott.ssa Luisa Stella Dolci (laureato frequentatore)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37" y="2846671"/>
            <a:ext cx="3336440" cy="25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713254" y="1334107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…Grazie per l’attenzione!</a:t>
            </a:r>
            <a:endParaRPr lang="it-IT" altLang="it-IT" sz="3600" b="1" i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5" t="22439" r="25875" b="10062"/>
          <a:stretch/>
        </p:blipFill>
        <p:spPr>
          <a:xfrm>
            <a:off x="2011680" y="214179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90146" y="750855"/>
            <a:ext cx="8669216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24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24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8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 informazioni specifiche potete contattarci:  </a:t>
            </a: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800" u="none" kern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b</a:t>
            </a:r>
            <a:r>
              <a:rPr lang="it-IT" altLang="it-IT" sz="2800" u="none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eatrice.albertini@unibo.it</a:t>
            </a:r>
            <a:endParaRPr lang="it-IT" altLang="it-IT" sz="2800" u="non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800" u="none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nadia.passerini@unibo.it</a:t>
            </a:r>
            <a:endParaRPr lang="it-IT" altLang="it-IT" sz="2800" u="non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800" u="none" kern="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s</a:t>
            </a:r>
            <a:r>
              <a:rPr lang="it-IT" altLang="it-IT" sz="2800" u="none" kern="0" dirty="0" smtClean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erena.bertoni4@unibo.it</a:t>
            </a:r>
            <a:endParaRPr lang="it-IT" altLang="it-IT" sz="28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2800" u="non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28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8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366755" y="1515494"/>
            <a:ext cx="588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Cos’è la Tecnologia Farmaceutica?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30872" y="2410213"/>
            <a:ext cx="6753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Calibri" panose="020F0502020204030204" pitchFamily="34" charset="0"/>
              </a:rPr>
              <a:t>È la trasformazione di una molecola attiva in un medicinale che possa essere assunto dal paziente. </a:t>
            </a:r>
            <a:endParaRPr lang="it-IT" dirty="0">
              <a:latin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55" y="3630118"/>
            <a:ext cx="2062117" cy="192879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170" y="3847994"/>
            <a:ext cx="2390775" cy="1914525"/>
          </a:xfrm>
          <a:prstGeom prst="rect">
            <a:avLst/>
          </a:prstGeom>
        </p:spPr>
      </p:pic>
      <p:sp>
        <p:nvSpPr>
          <p:cNvPr id="15" name="Freccia a destra con strisce 14"/>
          <p:cNvSpPr/>
          <p:nvPr/>
        </p:nvSpPr>
        <p:spPr bwMode="auto">
          <a:xfrm>
            <a:off x="3428872" y="4238502"/>
            <a:ext cx="1797646" cy="72189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557" y="47135"/>
            <a:ext cx="1500824" cy="11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6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434156" y="1522426"/>
            <a:ext cx="588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Tesi sperimentale: che cos’è e quanto dura?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3683" y="2509316"/>
            <a:ext cx="6992288" cy="3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defTabSz="6858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r>
              <a:rPr lang="it-IT" altLang="it-IT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Che cos’è: </a:t>
            </a: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i="1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Attività di laboratorio, svolgimento analisi ed elaborazione dati</a:t>
            </a: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i="1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Analisi critica della letteratura scientifica</a:t>
            </a: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i="1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Realizzazione di un progetto</a:t>
            </a: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135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  <a:defRPr/>
            </a:pPr>
            <a:r>
              <a:rPr lang="it-IT" altLang="it-IT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Durata: </a:t>
            </a:r>
            <a:r>
              <a:rPr lang="it-IT" altLang="it-IT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6-8 mesi</a:t>
            </a:r>
            <a:endParaRPr lang="it-IT" altLang="it-IT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135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35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15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208517" y="2220949"/>
            <a:ext cx="6562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Fasi del progetto di ricerca:</a:t>
            </a:r>
            <a:endParaRPr lang="it-IT" altLang="it-IT" sz="2400" b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892109" y="2692993"/>
            <a:ext cx="7195637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Sviluppo </a:t>
            </a:r>
            <a:r>
              <a:rPr lang="it-IT" altLang="it-IT" sz="1600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formulativo</a:t>
            </a: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per la preparazione di: </a:t>
            </a:r>
            <a:r>
              <a:rPr lang="it-IT" altLang="it-IT" sz="1600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microparticelle, </a:t>
            </a:r>
            <a:r>
              <a:rPr lang="it-IT" altLang="it-IT" sz="1600" i="1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pellets</a:t>
            </a:r>
            <a:r>
              <a:rPr lang="it-IT" altLang="it-IT" sz="1600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it-IT" altLang="it-IT" sz="1600" i="1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minicompresse</a:t>
            </a:r>
            <a:r>
              <a:rPr lang="it-IT" altLang="it-IT" sz="1600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compresse, granulati, film </a:t>
            </a:r>
            <a:r>
              <a:rPr lang="it-IT" altLang="it-IT" sz="1600" i="1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mucoadesivi</a:t>
            </a:r>
            <a:endParaRPr lang="it-IT" altLang="it-IT" sz="1600" i="1" u="none" kern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Tecnologie di produzione: </a:t>
            </a:r>
            <a:r>
              <a:rPr lang="it-IT" altLang="it-IT" sz="1600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spray congealing, granulazione, </a:t>
            </a:r>
            <a:r>
              <a:rPr lang="it-IT" altLang="it-IT" sz="1600" i="1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filmatura</a:t>
            </a:r>
            <a:r>
              <a:rPr lang="it-IT" altLang="it-IT" sz="1600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ecc..</a:t>
            </a:r>
          </a:p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Sviluppo di un metodo analitico idoneo alla quantificazione del farmaco (HPLC, spettrofotometria UV/Vis)</a:t>
            </a:r>
          </a:p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Caratterizzazione della forma farmaceutica finita (SEM, HSM, DSC, XRD, FT-IR, studi di rilascio </a:t>
            </a:r>
            <a:r>
              <a:rPr lang="it-IT" altLang="it-IT" sz="1600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in vitro</a:t>
            </a: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studi di </a:t>
            </a:r>
            <a:r>
              <a:rPr lang="it-IT" altLang="it-IT" sz="1600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mucoadesione</a:t>
            </a: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  <a:r>
              <a:rPr lang="it-IT" altLang="it-IT" sz="1600" u="none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it-IT" altLang="it-IT" sz="1600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it-IT" altLang="it-IT" sz="16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12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14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11013" y="1364610"/>
            <a:ext cx="755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dirty="0">
                <a:latin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it-IT" altLang="it-IT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RAZIONALE</a:t>
            </a:r>
            <a:r>
              <a:rPr lang="it-IT" altLang="it-IT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Arial" panose="020B0604020202020204" pitchFamily="34" charset="0"/>
              </a:rPr>
              <a:t>delle nostre ricerche dipende dalle proprietà della molecola attiva: caratteristiche chimico fisiche e situazione terapeutica.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793746" y="5367368"/>
            <a:ext cx="7392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it-IT" altLang="it-IT" dirty="0">
                <a:latin typeface="Calibri" panose="020F0502020204030204" pitchFamily="34" charset="0"/>
                <a:cs typeface="Arial" panose="020B0604020202020204" pitchFamily="34" charset="0"/>
              </a:rPr>
              <a:t>L’</a:t>
            </a:r>
            <a:r>
              <a:rPr lang="it-IT" alt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OBIETTIVO</a:t>
            </a:r>
            <a:r>
              <a:rPr lang="it-IT" alt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Arial" panose="020B0604020202020204" pitchFamily="34" charset="0"/>
              </a:rPr>
              <a:t>è sempre il miglioramento della risposta terapeutica in seguito alla somministrazione del medicinale.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it-IT" altLang="it-IT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33787" y="1243961"/>
            <a:ext cx="588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Argomenti di </a:t>
            </a:r>
            <a:r>
              <a:rPr lang="it-IT" altLang="it-IT" sz="24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tesi :</a:t>
            </a:r>
            <a:endParaRPr lang="it-IT" altLang="it-IT" sz="2400" b="1" i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46" y="2709671"/>
            <a:ext cx="865354" cy="83956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63" y="4618927"/>
            <a:ext cx="2784488" cy="17373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8108" t="15973" r="13740" b="19735"/>
          <a:stretch/>
        </p:blipFill>
        <p:spPr>
          <a:xfrm>
            <a:off x="7120237" y="3567987"/>
            <a:ext cx="1201871" cy="13182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42994" y="1858216"/>
            <a:ext cx="4987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1. MICROPARTICELLE LIPIDICHE per modificare la biodisponibilità orale di farmaci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781" y="1647399"/>
            <a:ext cx="3281073" cy="890686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143000" y="2868370"/>
            <a:ext cx="680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2. FILM a base di biopolimeri adesivi per applicazione cutanea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86935" y="3937319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3. Sviluppo di FORMULAZIONI PEDIATRICHE INNOVATIVE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891" y="3396401"/>
            <a:ext cx="1156892" cy="1629168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299151" y="5302959"/>
            <a:ext cx="6856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4. Studio del polimorfismo dei trigliceridi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41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64670" y="1168561"/>
            <a:ext cx="5496025" cy="287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350" u="none" kern="0" dirty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r>
              <a:rPr lang="it-IT" altLang="it-IT" sz="1600" b="1" u="none" kern="0" dirty="0" smtClean="0">
                <a:latin typeface="Calibri" panose="020F0502020204030204" pitchFamily="34" charset="0"/>
              </a:rPr>
              <a:t>MICROPARTICELLE LIPIDICHE per modificare la biodisponibilità orale di farmaci </a:t>
            </a: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600" b="1" u="none" kern="0" dirty="0" smtClean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600" b="1" u="none" kern="0" dirty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600" b="1" u="none" kern="0" dirty="0" smtClean="0"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1600" b="1" u="none" kern="0" dirty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500" u="none" kern="0" dirty="0">
              <a:latin typeface="Calibri" panose="020F050202020403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836860" y="2204228"/>
            <a:ext cx="3002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Calibri" panose="020F0502020204030204" pitchFamily="34" charset="0"/>
              </a:rPr>
              <a:t>Spray congealing</a:t>
            </a:r>
            <a:endParaRPr lang="it-IT" sz="2000" b="1" dirty="0">
              <a:latin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695" y="2758799"/>
            <a:ext cx="3020615" cy="29991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373095" y="2842606"/>
            <a:ext cx="5051377" cy="2102604"/>
            <a:chOff x="538465" y="2492734"/>
            <a:chExt cx="5051377" cy="2102604"/>
          </a:xfrm>
        </p:grpSpPr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465" y="2492734"/>
              <a:ext cx="5051377" cy="2102604"/>
            </a:xfrm>
            <a:prstGeom prst="rect">
              <a:avLst/>
            </a:prstGeom>
          </p:spPr>
        </p:pic>
        <p:cxnSp>
          <p:nvCxnSpPr>
            <p:cNvPr id="3" name="Connettore 1 2"/>
            <p:cNvCxnSpPr/>
            <p:nvPr/>
          </p:nvCxnSpPr>
          <p:spPr bwMode="auto">
            <a:xfrm flipV="1">
              <a:off x="2176609" y="4370048"/>
              <a:ext cx="746105" cy="56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CasellaDiTesto 5"/>
            <p:cNvSpPr txBox="1"/>
            <p:nvPr/>
          </p:nvSpPr>
          <p:spPr>
            <a:xfrm>
              <a:off x="2195434" y="4126709"/>
              <a:ext cx="699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smtClean="0">
                  <a:solidFill>
                    <a:schemeClr val="bg1"/>
                  </a:solidFill>
                </a:rPr>
                <a:t>500 </a:t>
              </a:r>
              <a:r>
                <a:rPr lang="el-GR" sz="1200" dirty="0" smtClean="0">
                  <a:solidFill>
                    <a:schemeClr val="bg1"/>
                  </a:solidFill>
                </a:rPr>
                <a:t>μ</a:t>
              </a:r>
              <a:r>
                <a:rPr lang="it-IT" sz="1200" dirty="0" smtClean="0">
                  <a:solidFill>
                    <a:schemeClr val="bg1"/>
                  </a:solidFill>
                </a:rPr>
                <a:t>m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7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507532" y="916658"/>
            <a:ext cx="5496025" cy="287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350" b="1" u="none" kern="0" dirty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r>
              <a:rPr lang="it-IT" altLang="it-IT" sz="1600" b="1" u="none" kern="0" dirty="0" smtClean="0">
                <a:latin typeface="Calibri" panose="020F0502020204030204" pitchFamily="34" charset="0"/>
              </a:rPr>
              <a:t>MICROPARTICELLE LIPIDICHE per modificare la biodisponibilità orale di farmaci </a:t>
            </a: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600" b="1" u="none" kern="0" dirty="0" smtClean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600" b="1" u="none" kern="0" dirty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600" b="1" u="none" kern="0" dirty="0" smtClean="0"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1600" b="1" u="none" kern="0" dirty="0"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+mj-lt"/>
              <a:buAutoNum type="arabicPeriod"/>
            </a:pPr>
            <a:endParaRPr lang="it-IT" altLang="it-IT" sz="1500" b="1" u="none" kern="0" dirty="0">
              <a:latin typeface="Calibri" panose="020F050202020403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1" y="3146016"/>
            <a:ext cx="3718882" cy="246909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8" y="1606811"/>
            <a:ext cx="1896653" cy="1626524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454133" y="2576603"/>
            <a:ext cx="3002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latin typeface="Calibri" panose="020F0502020204030204" pitchFamily="34" charset="0"/>
              </a:rPr>
              <a:t>Biodisponibilità</a:t>
            </a:r>
            <a:endParaRPr lang="it-IT" sz="2000" b="1" i="1" dirty="0">
              <a:latin typeface="Calibri" panose="020F050202020403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127" y="4790032"/>
            <a:ext cx="4471566" cy="146711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069" y="1891092"/>
            <a:ext cx="2944609" cy="2320168"/>
          </a:xfrm>
          <a:prstGeom prst="rect">
            <a:avLst/>
          </a:prstGeom>
        </p:spPr>
      </p:pic>
      <p:sp>
        <p:nvSpPr>
          <p:cNvPr id="20" name="Freccia in giù 19"/>
          <p:cNvSpPr/>
          <p:nvPr/>
        </p:nvSpPr>
        <p:spPr bwMode="auto">
          <a:xfrm rot="1823706">
            <a:off x="3032024" y="1809594"/>
            <a:ext cx="250257" cy="8181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ccia in giù 22"/>
          <p:cNvSpPr/>
          <p:nvPr/>
        </p:nvSpPr>
        <p:spPr bwMode="auto">
          <a:xfrm rot="19173269">
            <a:off x="5503828" y="1726801"/>
            <a:ext cx="250257" cy="8181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ccia in giù 23"/>
          <p:cNvSpPr/>
          <p:nvPr/>
        </p:nvSpPr>
        <p:spPr bwMode="auto">
          <a:xfrm>
            <a:off x="4331030" y="1891092"/>
            <a:ext cx="250257" cy="8181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5728048" y="1619607"/>
            <a:ext cx="3002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latin typeface="Calibri" panose="020F0502020204030204" pitchFamily="34" charset="0"/>
              </a:rPr>
              <a:t>Stabilità nel tempo</a:t>
            </a:r>
            <a:endParaRPr lang="it-IT" sz="2000" b="1" i="1" dirty="0">
              <a:latin typeface="Calibri" panose="020F050202020403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860431" y="3934617"/>
            <a:ext cx="2815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i="1" dirty="0" smtClean="0">
                <a:latin typeface="Calibri" panose="020F0502020204030204" pitchFamily="34" charset="0"/>
              </a:rPr>
              <a:t>Proprietà chimico-fisiche e tecnologiche</a:t>
            </a:r>
            <a:endParaRPr lang="it-IT" sz="2000" b="1" i="1" dirty="0">
              <a:latin typeface="Calibri" panose="020F0502020204030204" pitchFamily="34" charset="0"/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FA6D495D-6DF0-42B8-83A9-22B9EEC9E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2" y="1699371"/>
            <a:ext cx="2199753" cy="11065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BEA046C9-9D08-44FB-91C8-26E50118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5" y="1333907"/>
            <a:ext cx="1837497" cy="18374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BD3A49F8-ECFE-4EE5-B063-06EFBD0306DC}"/>
              </a:ext>
            </a:extLst>
          </p:cNvPr>
          <p:cNvSpPr txBox="1"/>
          <p:nvPr/>
        </p:nvSpPr>
        <p:spPr>
          <a:xfrm>
            <a:off x="245698" y="2514245"/>
            <a:ext cx="15630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OMEPRAZOLO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DBB75DE-2C10-419C-ABCF-9D6E501D57F4}"/>
              </a:ext>
            </a:extLst>
          </p:cNvPr>
          <p:cNvSpPr txBox="1"/>
          <p:nvPr/>
        </p:nvSpPr>
        <p:spPr>
          <a:xfrm>
            <a:off x="2202878" y="3249375"/>
            <a:ext cx="1500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/>
              <a:t>DOMPERIDONE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0254948-9F78-474C-8537-C9DC2D5FAE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r="2593" b="25217"/>
          <a:stretch/>
        </p:blipFill>
        <p:spPr>
          <a:xfrm>
            <a:off x="6063315" y="1350246"/>
            <a:ext cx="1932267" cy="2153423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xmlns="" id="{A53142A8-9BDC-48FB-B5C3-1CD9365D57A5}"/>
              </a:ext>
            </a:extLst>
          </p:cNvPr>
          <p:cNvSpPr/>
          <p:nvPr/>
        </p:nvSpPr>
        <p:spPr bwMode="auto">
          <a:xfrm>
            <a:off x="3902275" y="2214565"/>
            <a:ext cx="2013140" cy="51519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350" u="sng">
              <a:latin typeface="Arial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24B62E04-FCB8-4B81-BBAE-1851351E6550}"/>
              </a:ext>
            </a:extLst>
          </p:cNvPr>
          <p:cNvSpPr txBox="1"/>
          <p:nvPr/>
        </p:nvSpPr>
        <p:spPr>
          <a:xfrm>
            <a:off x="3910972" y="2368285"/>
            <a:ext cx="18374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COMPRESSIONE INDIRETTA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xmlns="" id="{BAF032C1-A19B-4378-8D20-F84204B7F059}"/>
              </a:ext>
            </a:extLst>
          </p:cNvPr>
          <p:cNvSpPr/>
          <p:nvPr/>
        </p:nvSpPr>
        <p:spPr bwMode="auto">
          <a:xfrm>
            <a:off x="1694023" y="1302406"/>
            <a:ext cx="1331070" cy="39157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350" u="sng" dirty="0">
              <a:latin typeface="Arial" charset="0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xmlns="" id="{1EFFA7E7-FF22-4800-8C17-E22B69E05650}"/>
              </a:ext>
            </a:extLst>
          </p:cNvPr>
          <p:cNvSpPr/>
          <p:nvPr/>
        </p:nvSpPr>
        <p:spPr bwMode="auto">
          <a:xfrm>
            <a:off x="7113416" y="2729757"/>
            <a:ext cx="1378790" cy="57770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350" u="sng">
              <a:latin typeface="Arial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B750C3C-B773-4496-8514-431E25CFC6B5}"/>
              </a:ext>
            </a:extLst>
          </p:cNvPr>
          <p:cNvSpPr txBox="1"/>
          <p:nvPr/>
        </p:nvSpPr>
        <p:spPr>
          <a:xfrm>
            <a:off x="1757560" y="1370052"/>
            <a:ext cx="1322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PRINCIPI ATTIVI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258E2A7-A407-49DB-B9F6-39CDFF0A8BF4}"/>
              </a:ext>
            </a:extLst>
          </p:cNvPr>
          <p:cNvSpPr txBox="1"/>
          <p:nvPr/>
        </p:nvSpPr>
        <p:spPr>
          <a:xfrm>
            <a:off x="7191555" y="2745077"/>
            <a:ext cx="1222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FORMA FARMACEUTICA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D5C2B8B9-769C-41E7-BC6C-256E5B853393}"/>
              </a:ext>
            </a:extLst>
          </p:cNvPr>
          <p:cNvSpPr/>
          <p:nvPr/>
        </p:nvSpPr>
        <p:spPr bwMode="auto">
          <a:xfrm>
            <a:off x="2051178" y="4656691"/>
            <a:ext cx="1624661" cy="496957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350" u="sng" dirty="0">
              <a:latin typeface="Arial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F0471F5D-452B-4157-80B2-6E8B1A8004DD}"/>
              </a:ext>
            </a:extLst>
          </p:cNvPr>
          <p:cNvSpPr txBox="1"/>
          <p:nvPr/>
        </p:nvSpPr>
        <p:spPr>
          <a:xfrm>
            <a:off x="2135364" y="4812662"/>
            <a:ext cx="1624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2">
                    <a:lumMod val="50000"/>
                  </a:schemeClr>
                </a:solidFill>
              </a:rPr>
              <a:t>SCOPO TERAPEUTICO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E213AE68-1688-4960-A2EA-837D0C70DD0A}"/>
              </a:ext>
            </a:extLst>
          </p:cNvPr>
          <p:cNvSpPr/>
          <p:nvPr/>
        </p:nvSpPr>
        <p:spPr>
          <a:xfrm>
            <a:off x="21668" y="5293541"/>
            <a:ext cx="480805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>
                <a:cs typeface="Times New Roman" panose="02020603050405020304" pitchFamily="18" charset="0"/>
              </a:rPr>
              <a:t>trattamento della malattia da reflusso gastro-esofageo in età pediatrica (tra i 2 e i 5 anni)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xmlns="" id="{1BAE53F1-9F3B-4E5F-8D42-05105A8420B8}"/>
              </a:ext>
            </a:extLst>
          </p:cNvPr>
          <p:cNvSpPr/>
          <p:nvPr/>
        </p:nvSpPr>
        <p:spPr bwMode="auto">
          <a:xfrm>
            <a:off x="6406427" y="5833264"/>
            <a:ext cx="1246045" cy="55131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350" u="sng" dirty="0">
              <a:latin typeface="Arial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8EF87530-AFC3-4244-AFD9-04A8C3380915}"/>
              </a:ext>
            </a:extLst>
          </p:cNvPr>
          <p:cNvSpPr txBox="1"/>
          <p:nvPr/>
        </p:nvSpPr>
        <p:spPr>
          <a:xfrm>
            <a:off x="6494959" y="5896295"/>
            <a:ext cx="1086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STRUMENTI UTILIZZATI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22CFBC2D-C658-4376-B09A-A87F4A9C6160}"/>
              </a:ext>
            </a:extLst>
          </p:cNvPr>
          <p:cNvSpPr txBox="1"/>
          <p:nvPr/>
        </p:nvSpPr>
        <p:spPr>
          <a:xfrm>
            <a:off x="6377991" y="3738004"/>
            <a:ext cx="12031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COMPRIMITRICE ALTERNATIVA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A82A65D1-D17D-41B7-B56D-64406286B0C3}"/>
              </a:ext>
            </a:extLst>
          </p:cNvPr>
          <p:cNvSpPr txBox="1"/>
          <p:nvPr/>
        </p:nvSpPr>
        <p:spPr>
          <a:xfrm>
            <a:off x="7895858" y="4262841"/>
            <a:ext cx="1192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LETTO FLUIDO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D6E2DC56-24E0-483E-AEBB-FE6D32078D98}"/>
              </a:ext>
            </a:extLst>
          </p:cNvPr>
          <p:cNvSpPr txBox="1"/>
          <p:nvPr/>
        </p:nvSpPr>
        <p:spPr>
          <a:xfrm>
            <a:off x="5207964" y="4441715"/>
            <a:ext cx="795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HPLC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31BB9F17-88AE-4CDD-9922-7B88A8187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346" y="4766568"/>
            <a:ext cx="1416584" cy="128812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517214B1-EBD6-40D6-AC00-A1A2A517E5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443" y="4173397"/>
            <a:ext cx="1267593" cy="151038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5E9428AA-259E-4580-BCB8-30DCBF4E22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2106" r="6742" b="9756"/>
          <a:stretch/>
        </p:blipFill>
        <p:spPr>
          <a:xfrm>
            <a:off x="7788549" y="4555342"/>
            <a:ext cx="1172571" cy="155358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xmlns="" id="{5D04276A-75AE-4D62-A3A9-1D1FF72685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r="2563" b="23995"/>
          <a:stretch/>
        </p:blipFill>
        <p:spPr>
          <a:xfrm>
            <a:off x="964483" y="4088230"/>
            <a:ext cx="956210" cy="1205558"/>
          </a:xfrm>
          <a:prstGeom prst="rect">
            <a:avLst/>
          </a:prstGeom>
        </p:spPr>
      </p:pic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46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1143000" y="3320654"/>
            <a:ext cx="67484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marL="342900" indent="-3429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it-IT" altLang="it-IT" sz="1350" u="none">
              <a:solidFill>
                <a:srgbClr val="0070C0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37122" y="1287897"/>
            <a:ext cx="588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Consigli:</a:t>
            </a:r>
            <a:endParaRPr lang="it-IT" altLang="it-IT" sz="2400" b="1" i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143000" y="526422"/>
            <a:ext cx="5886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36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Tecnologia Farmaceutica</a:t>
            </a:r>
            <a:endParaRPr lang="it-IT" altLang="it-IT" sz="3600" b="1" i="1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31519" y="1972864"/>
            <a:ext cx="7334451" cy="15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Corsi a scelta: nessuno in particolare</a:t>
            </a:r>
          </a:p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Periodo di svolgimento tirocinio: solitamente prima della tesi</a:t>
            </a:r>
            <a:endParaRPr lang="it-IT" altLang="it-IT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135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15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1348113" y="3320654"/>
            <a:ext cx="588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60000"/>
              </a:spcAft>
            </a:pPr>
            <a:r>
              <a:rPr lang="it-IT" altLang="it-IT" sz="2400" b="1" i="1" u="none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it-IT" altLang="it-IT" sz="2400" b="1" i="1" u="none" dirty="0" smtClean="0">
                <a:solidFill>
                  <a:srgbClr val="000000"/>
                </a:solidFill>
                <a:latin typeface="Calibri" panose="020F0502020204030204" pitchFamily="34" charset="0"/>
              </a:rPr>
              <a:t>osti disponibili:</a:t>
            </a:r>
            <a:endParaRPr lang="it-IT" altLang="it-IT" sz="2400" b="1" i="1" u="none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31519" y="4015979"/>
            <a:ext cx="7334451" cy="198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N° 4 posti all’anno in laboratorio (iscrizioni da gennaio 2020)</a:t>
            </a:r>
          </a:p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Possibilità di tesi presso aziende</a:t>
            </a:r>
          </a:p>
          <a:p>
            <a:pPr marL="842963" lvl="1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r>
              <a:rPr lang="it-IT" altLang="it-IT" i="1" u="none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Possibilità di tesi all’estero</a:t>
            </a:r>
            <a:endParaRPr lang="it-IT" altLang="it-IT" i="1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57213" lvl="1" indent="0" fontAlgn="base">
              <a:spcBef>
                <a:spcPct val="0"/>
              </a:spcBef>
              <a:spcAft>
                <a:spcPct val="60000"/>
              </a:spcAft>
            </a:pPr>
            <a:endParaRPr lang="it-IT" altLang="it-IT" sz="135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0113" lvl="1" indent="-342900" fontAlgn="base">
              <a:spcBef>
                <a:spcPct val="0"/>
              </a:spcBef>
              <a:spcAft>
                <a:spcPct val="60000"/>
              </a:spcAft>
              <a:buFont typeface="Arial" panose="020B0604020202020204" pitchFamily="34" charset="0"/>
              <a:buChar char="•"/>
            </a:pPr>
            <a:endParaRPr lang="it-IT" altLang="it-IT" sz="150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00" y="46800"/>
            <a:ext cx="1499746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396</Words>
  <Application>Microsoft Office PowerPoint</Application>
  <PresentationFormat>Presentazione su schermo (4:3)</PresentationFormat>
  <Paragraphs>81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1_Struttura predefinita</vt:lpstr>
      <vt:lpstr>2_Personalizza struttura</vt:lpstr>
      <vt:lpstr>3_Personalizza struttura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Serena Bertoni</dc:creator>
  <cp:lastModifiedBy>Serena Bertoni</cp:lastModifiedBy>
  <cp:revision>63</cp:revision>
  <dcterms:created xsi:type="dcterms:W3CDTF">2017-06-05T14:12:07Z</dcterms:created>
  <dcterms:modified xsi:type="dcterms:W3CDTF">2019-05-31T07:14:15Z</dcterms:modified>
</cp:coreProperties>
</file>